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05E33-64EF-4B6B-88BB-B7624C8B02F8}" v="10" dt="2021-03-21T01:29:29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53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05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05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3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8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1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83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9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1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93FADBA-48D4-4063-BE9F-C8991E15AF6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D4AD44D-E424-4EC4-9397-1EC8110142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05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E557-AAEB-4B36-A7AB-296602A8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016" y="1021669"/>
            <a:ext cx="3710354" cy="54891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3600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3600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3600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3600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Sermon Title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: “Appreciating the Promise and the Gift of Wisdom”</a:t>
            </a:r>
            <a:br>
              <a:rPr lang="en-US" sz="40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4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Scripture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Proverbs 3:13-26</a:t>
            </a:r>
            <a:br>
              <a:rPr lang="en-US" sz="40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4000" dirty="0">
                <a:solidFill>
                  <a:schemeClr val="bg2">
                    <a:lumMod val="50000"/>
                  </a:schemeClr>
                </a:solidFill>
              </a:rPr>
            </a:b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2" descr="Does Every Oyster Have a Pearl? | Wonderopolis">
            <a:extLst>
              <a:ext uri="{FF2B5EF4-FFF2-40B4-BE49-F238E27FC236}">
                <a16:creationId xmlns:a16="http://schemas.microsoft.com/office/drawing/2014/main" id="{3A09F542-1AC2-4B99-801D-617A7E0682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5" r="3378" b="1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E63C51-2283-4C9A-B6EE-26C5F2458F65}"/>
              </a:ext>
            </a:extLst>
          </p:cNvPr>
          <p:cNvSpPr txBox="1"/>
          <p:nvPr/>
        </p:nvSpPr>
        <p:spPr>
          <a:xfrm>
            <a:off x="0" y="-139285"/>
            <a:ext cx="12130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/>
                </a:solidFill>
                <a:latin typeface="+mj-lt"/>
              </a:rPr>
              <a:t>    </a:t>
            </a:r>
            <a:r>
              <a:rPr lang="en-US" sz="3600" b="1" dirty="0">
                <a:solidFill>
                  <a:schemeClr val="accent2"/>
                </a:solidFill>
                <a:latin typeface="+mj-lt"/>
              </a:rPr>
              <a:t>Sermon Series: Part II “Pearls of Wisdom to Live By”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6C9276-8A02-48E2-A8D8-709995460938}"/>
              </a:ext>
            </a:extLst>
          </p:cNvPr>
          <p:cNvSpPr txBox="1"/>
          <p:nvPr/>
        </p:nvSpPr>
        <p:spPr>
          <a:xfrm>
            <a:off x="703385" y="5987562"/>
            <a:ext cx="7436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By: Pastor Perry Stuckey</a:t>
            </a:r>
          </a:p>
        </p:txBody>
      </p:sp>
    </p:spTree>
    <p:extLst>
      <p:ext uri="{BB962C8B-B14F-4D97-AF65-F5344CB8AC3E}">
        <p14:creationId xmlns:p14="http://schemas.microsoft.com/office/powerpoint/2010/main" val="321936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DE6D-A077-44C9-8C88-D4122630B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870" y="288235"/>
            <a:ext cx="9070401" cy="1679713"/>
          </a:xfrm>
        </p:spPr>
        <p:txBody>
          <a:bodyPr/>
          <a:lstStyle/>
          <a:p>
            <a:r>
              <a:rPr lang="en-US" b="1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627BC-7111-4959-88E7-21F928C72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718" y="934278"/>
            <a:ext cx="9426553" cy="5744819"/>
          </a:xfrm>
          <a:noFill/>
        </p:spPr>
        <p:txBody>
          <a:bodyPr>
            <a:normAutofit lnSpcReduction="10000"/>
          </a:bodyPr>
          <a:lstStyle/>
          <a:p>
            <a:r>
              <a:rPr lang="en-US" sz="3600" dirty="0"/>
              <a:t>The </a:t>
            </a:r>
            <a:r>
              <a:rPr lang="en-US" sz="3600" b="1" dirty="0"/>
              <a:t>major theme </a:t>
            </a:r>
            <a:r>
              <a:rPr lang="en-US" sz="3600" dirty="0"/>
              <a:t>of the book of </a:t>
            </a:r>
            <a:r>
              <a:rPr lang="en-US" sz="3600" b="1" dirty="0"/>
              <a:t>Proverbs</a:t>
            </a:r>
            <a:r>
              <a:rPr lang="en-US" sz="3600" dirty="0"/>
              <a:t> is </a:t>
            </a:r>
            <a:r>
              <a:rPr lang="en-US" sz="3600" b="1" dirty="0"/>
              <a:t>wisdom</a:t>
            </a:r>
            <a:r>
              <a:rPr lang="en-US" sz="3600" dirty="0"/>
              <a:t> and </a:t>
            </a:r>
            <a:r>
              <a:rPr lang="en-US" sz="3600" b="1" dirty="0"/>
              <a:t>wise decision making</a:t>
            </a:r>
          </a:p>
          <a:p>
            <a:r>
              <a:rPr lang="en-US" sz="3600" dirty="0"/>
              <a:t>The first step in gaining wisdom is to “</a:t>
            </a:r>
            <a:r>
              <a:rPr lang="en-US" sz="3600" b="1" dirty="0"/>
              <a:t>Trust in the Lord with all of your heart and lean not to your own understanding”</a:t>
            </a:r>
          </a:p>
          <a:p>
            <a:r>
              <a:rPr lang="en-US" sz="3600" dirty="0"/>
              <a:t>The second half of Proverbs 3 beginning at verse 13 is </a:t>
            </a:r>
            <a:r>
              <a:rPr lang="en-US" sz="3600" b="1" dirty="0"/>
              <a:t>made up of independent poems, the first three providing the motivation for wisdom</a:t>
            </a:r>
            <a:r>
              <a:rPr lang="en-US" sz="3600" dirty="0"/>
              <a:t>. (vs. 13-18, vs.19-20 and vs. 21-26)</a:t>
            </a:r>
          </a:p>
          <a:p>
            <a:endParaRPr lang="en-US" sz="12800" dirty="0"/>
          </a:p>
          <a:p>
            <a:endParaRPr lang="en-US" sz="1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0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277F-D8FF-4F0B-BCDF-43958D812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0"/>
            <a:ext cx="8770571" cy="2129061"/>
          </a:xfrm>
        </p:spPr>
        <p:txBody>
          <a:bodyPr/>
          <a:lstStyle/>
          <a:p>
            <a:r>
              <a:rPr lang="en-US" b="1" dirty="0"/>
              <a:t>“Appreciating the Promise and the Gift of Wisdom”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57580-3C85-48C5-AF5E-F956C5CC1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948" y="1550503"/>
            <a:ext cx="9626993" cy="5138531"/>
          </a:xfrm>
        </p:spPr>
        <p:txBody>
          <a:bodyPr>
            <a:noAutofit/>
          </a:bodyPr>
          <a:lstStyle/>
          <a:p>
            <a:r>
              <a:rPr lang="en-US" sz="3200" b="1" dirty="0"/>
              <a:t>The word “Blessed” gives us an imperative that blessed is the man or woman who acquires “wisdom” followed by a series of motive clauses giving the reason why the individuals would be happy for the inheritance they are going to gain.</a:t>
            </a:r>
            <a:endParaRPr lang="en-US" sz="3200" dirty="0"/>
          </a:p>
          <a:p>
            <a:r>
              <a:rPr lang="en-US" sz="3200" b="1" dirty="0"/>
              <a:t>“Blessed”- describes the heavenly bliss stemming from being right with God.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73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DE42-2772-4DA3-9E20-4580CE0C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452"/>
            <a:ext cx="8770571" cy="138153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“Appreciating the Promise and the Gift of Wisdom”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C9971-F2E0-4F51-8DEF-397FB37AA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070" y="2445026"/>
            <a:ext cx="9756201" cy="4224130"/>
          </a:xfrm>
        </p:spPr>
        <p:txBody>
          <a:bodyPr>
            <a:noAutofit/>
          </a:bodyPr>
          <a:lstStyle/>
          <a:p>
            <a:r>
              <a:rPr lang="en-US" sz="4000" b="1" dirty="0"/>
              <a:t>Examining the Text</a:t>
            </a:r>
          </a:p>
          <a:p>
            <a:r>
              <a:rPr lang="en-US" sz="4000" b="1" dirty="0"/>
              <a:t>We discover the “Validation of Wisdom” in Proverbs 3:14-18</a:t>
            </a:r>
          </a:p>
        </p:txBody>
      </p:sp>
    </p:spTree>
    <p:extLst>
      <p:ext uri="{BB962C8B-B14F-4D97-AF65-F5344CB8AC3E}">
        <p14:creationId xmlns:p14="http://schemas.microsoft.com/office/powerpoint/2010/main" val="163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755B3-45EB-4D2F-83E2-22E82F22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“Appreciating the Promise and the Gift of Wisdom”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C2416-9858-4EA9-9D72-F9E5F2F64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061791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Examining the Text</a:t>
            </a:r>
          </a:p>
          <a:p>
            <a:r>
              <a:rPr lang="en-US" sz="3600" b="1" dirty="0"/>
              <a:t>We learn three things in verse 14-18</a:t>
            </a:r>
          </a:p>
          <a:p>
            <a:pPr marL="0" indent="0">
              <a:buNone/>
            </a:pPr>
            <a:r>
              <a:rPr lang="en-US" sz="3600" b="1" dirty="0"/>
              <a:t>1.) We discover “Wisdom” is better than wealth</a:t>
            </a:r>
          </a:p>
          <a:p>
            <a:pPr marL="0" indent="0">
              <a:buNone/>
            </a:pPr>
            <a:r>
              <a:rPr lang="en-US" sz="3600" b="1" dirty="0"/>
              <a:t>2.) We discover </a:t>
            </a:r>
            <a:r>
              <a:rPr lang="en-US" sz="3600" b="1"/>
              <a:t>“Wisdom” </a:t>
            </a:r>
            <a:r>
              <a:rPr lang="en-US" sz="3600" b="1" dirty="0"/>
              <a:t>yield is powerful-she gives power, influence and respect.</a:t>
            </a:r>
          </a:p>
          <a:p>
            <a:pPr marL="0" indent="0">
              <a:buNone/>
            </a:pPr>
            <a:r>
              <a:rPr lang="en-US" sz="3600" b="1" dirty="0"/>
              <a:t>3.) We discover “Wisdom”-and learn that long life is in her right hand.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0CB21-D051-4D34-A384-A64E4D147DC7}"/>
              </a:ext>
            </a:extLst>
          </p:cNvPr>
          <p:cNvSpPr/>
          <p:nvPr/>
        </p:nvSpPr>
        <p:spPr>
          <a:xfrm>
            <a:off x="3048000" y="2967335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4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C8BA-5352-49C2-B201-9CEECB22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119271"/>
            <a:ext cx="8770571" cy="1709530"/>
          </a:xfrm>
        </p:spPr>
        <p:txBody>
          <a:bodyPr/>
          <a:lstStyle/>
          <a:p>
            <a:r>
              <a:rPr lang="en-US" b="1" dirty="0"/>
              <a:t>“Appreciating the Promise and the Gift of Wisdom”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454D-DF02-492A-8E5D-F0E2820EF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1570383"/>
            <a:ext cx="8770571" cy="4519521"/>
          </a:xfrm>
        </p:spPr>
        <p:txBody>
          <a:bodyPr>
            <a:noAutofit/>
          </a:bodyPr>
          <a:lstStyle/>
          <a:p>
            <a:r>
              <a:rPr lang="en-US" sz="3600" b="1" dirty="0"/>
              <a:t>Examining the Text</a:t>
            </a:r>
          </a:p>
          <a:p>
            <a:r>
              <a:rPr lang="en-US" sz="3600" b="1" dirty="0"/>
              <a:t>We discover the “Value” of Wisdom in Proverbs 3:19-20</a:t>
            </a:r>
          </a:p>
        </p:txBody>
      </p:sp>
    </p:spTree>
    <p:extLst>
      <p:ext uri="{BB962C8B-B14F-4D97-AF65-F5344CB8AC3E}">
        <p14:creationId xmlns:p14="http://schemas.microsoft.com/office/powerpoint/2010/main" val="280775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49B24-2F13-4EEB-AF8D-EBA100E2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“Appreciating the Promise and the Gift of Wisdom”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C5734-CB02-4199-8BFA-FE968247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Examining the Text</a:t>
            </a:r>
          </a:p>
          <a:p>
            <a:r>
              <a:rPr lang="en-US" sz="3600" dirty="0"/>
              <a:t> We discover the </a:t>
            </a:r>
            <a:r>
              <a:rPr lang="en-US" sz="3600" b="1" dirty="0"/>
              <a:t>“Value of Wisdom for our children, family and friends” in Proverbs 3:21-26</a:t>
            </a:r>
          </a:p>
        </p:txBody>
      </p:sp>
    </p:spTree>
    <p:extLst>
      <p:ext uri="{BB962C8B-B14F-4D97-AF65-F5344CB8AC3E}">
        <p14:creationId xmlns:p14="http://schemas.microsoft.com/office/powerpoint/2010/main" val="114190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919F-5D0B-4E1D-B045-2EE757E4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“Appreciating the Promise and the Gift of Wisdom”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AE5A-F06B-4997-836E-F96B8A506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129061"/>
            <a:ext cx="8770571" cy="4599730"/>
          </a:xfrm>
        </p:spPr>
        <p:txBody>
          <a:bodyPr>
            <a:noAutofit/>
          </a:bodyPr>
          <a:lstStyle/>
          <a:p>
            <a:r>
              <a:rPr lang="en-US" sz="3600" b="1" dirty="0"/>
              <a:t>Proverbs 3:24-26 reveals with Wisdom:</a:t>
            </a:r>
          </a:p>
          <a:p>
            <a:r>
              <a:rPr lang="en-US" sz="3600" b="1" dirty="0"/>
              <a:t>When we lie-down we will not be afraid</a:t>
            </a:r>
          </a:p>
          <a:p>
            <a:r>
              <a:rPr lang="en-US" sz="3600" b="1" dirty="0"/>
              <a:t>We will have no fear of sudden disaster or of ruin that overtakes the wicked</a:t>
            </a:r>
          </a:p>
          <a:p>
            <a:r>
              <a:rPr lang="en-US" sz="3600" b="1" dirty="0"/>
              <a:t>Verse 26 gives us “Confidence” that the Lord will keep your foot from being “snared”</a:t>
            </a:r>
          </a:p>
        </p:txBody>
      </p:sp>
    </p:spTree>
    <p:extLst>
      <p:ext uri="{BB962C8B-B14F-4D97-AF65-F5344CB8AC3E}">
        <p14:creationId xmlns:p14="http://schemas.microsoft.com/office/powerpoint/2010/main" val="376301355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835</TotalTime>
  <Words>399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Schoolbook</vt:lpstr>
      <vt:lpstr>Corbel</vt:lpstr>
      <vt:lpstr>Feathered</vt:lpstr>
      <vt:lpstr>     Sermon Title: “Appreciating the Promise and the Gift of Wisdom”  Scripture: Proverbs 3:13-26  </vt:lpstr>
      <vt:lpstr>Introduction </vt:lpstr>
      <vt:lpstr>“Appreciating the Promise and the Gift of Wisdom”</vt:lpstr>
      <vt:lpstr>“Appreciating the Promise and the Gift of Wisdom”</vt:lpstr>
      <vt:lpstr>“Appreciating the Promise and the Gift of Wisdom”</vt:lpstr>
      <vt:lpstr>“Appreciating the Promise and the Gift of Wisdom”</vt:lpstr>
      <vt:lpstr>“Appreciating the Promise and the Gift of Wisdom”</vt:lpstr>
      <vt:lpstr>“Appreciating the Promise and the Gift of Wisdom”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Zimmerman</dc:creator>
  <cp:lastModifiedBy>Central Baptist Church</cp:lastModifiedBy>
  <cp:revision>18</cp:revision>
  <dcterms:created xsi:type="dcterms:W3CDTF">2021-03-01T14:12:59Z</dcterms:created>
  <dcterms:modified xsi:type="dcterms:W3CDTF">2021-03-22T13:07:26Z</dcterms:modified>
</cp:coreProperties>
</file>